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2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4CD4-510D-4526-AD64-02C0BC449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79BBE-E775-49B3-8086-8CFFEEFA0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00E9-9D8D-48C4-95C8-1712DC58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464FB-8E24-4418-B750-9777ABB2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A55F-87BC-4148-9797-2F1BA57D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1F82-627D-4954-B49E-971EF4EF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BC2F3-8C58-4334-A439-57C241915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927A-CEDD-4C72-A19C-EA25976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F391-E1BF-4A3F-B890-64641F18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7D80-3EF7-4F8D-BFC1-BE1366DE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D8F5B-00C3-4163-A01E-85154A116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069EF-8DA3-44D6-BC9E-8C281E0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7B30F-D97C-4952-A40C-01384C7B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CBF2E-8ECC-481D-97D3-317D0BDF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08EF4-B24B-4566-8C5E-07FF56C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B7C8C-758A-40A0-B667-415BA472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9F83B-A860-471E-971A-88717C36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3DB37-5A2A-483B-9254-5B70D22B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F1BA6-3FBE-441A-BCEA-0E0E9A0AE6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713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7DE4C-B876-4FB8-9DEA-A5021DDF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817F2-65BC-44E4-ACCE-87320BCCE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9B203-8EC8-49FB-A0FE-71B1B42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E0AC1-E071-4207-954F-75B3B79A5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67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AEE06-7C88-47CF-8B50-1095782E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FA83F-8CAB-4AC5-A918-DD32764F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99814-DF47-4883-85ED-F443B427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5CD40-57F5-47B7-84DC-150B2CA758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873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1F17DE-CD68-4A4F-960D-EA6079E1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FD174C-69F4-4AAE-94F9-01E4A134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146A29-7AF3-4779-9203-F233F234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00DC5-ED77-4839-B5FE-BBFC5E427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923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0853EEF-48F9-4B30-BB70-77ABF81C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30CC26C-9FB8-42D4-97A2-C1AC4E29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935873F-638F-4B3E-A01A-BEDBC36A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3E760-FFFF-4112-93C5-E7A7D4A36C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657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EFD3D11-5E81-4FCC-968C-6C30991F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8C38EC-07B6-4EDB-8325-D6D5C28F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2FBD95A-41EE-495C-9684-14B931C1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7D81D-6130-4FF9-89EB-DDFE89339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539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5983BC-537B-4A72-92B0-1C1ADBCF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E3B635-86C4-482B-A778-390DB0FE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52150F-4FE2-4DF8-BE3C-48D823EC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D78CE-8156-49C6-9728-ACD11766D2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277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C1AE79-994E-4C2E-BA06-49002F2E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08F041-4D2F-4907-9F9D-C15AC8E3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12D551-025E-4D7F-9492-5DDF95DED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DF616-3A71-46F7-926C-B8B231A64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99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D777-9AC9-4AE3-88DC-FD52C4FC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63DC8-4293-4830-A18E-032D3010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110C-464A-4D56-8532-1947E14F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81B45-429F-401A-88C5-E56FD147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2B0EA-0890-4DCB-8A78-03FAC319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00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92D295-2FE9-4A09-950B-D7619C20D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D81D6A-EBE6-4C0D-816D-C466F6D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4266B0-DFF8-4484-A27D-474F6905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1D281-0A9D-4AAF-B1E0-95A0B91CF0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151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86781-42FE-4A02-8894-D684559C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BB5D4-73F3-4F06-9FB1-006C86B2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92C57-25CC-4E57-A8A5-C38842AF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E75BB-3F84-41D5-A612-22E6542389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360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9B38F-5750-4B11-BC20-1AE20079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E95B0-DAFB-4D23-B029-8B369FBDF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75AB-48DE-4ABB-8E0D-C471AC88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040A3-DDB5-43AB-89E2-06640CB8F9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6690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A93DC-68A0-45F7-8FA7-3F5D8ACE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3843-D6F0-42A6-92B0-2885112E24A6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A9705-4C68-4472-AD99-5D0BEE45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21704-6ED6-4E6D-A2C2-09879B8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E5F1F-0D84-468A-9F50-E28498A17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34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B96AA-ACBC-4E0C-AC08-C740FDC4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D545-F9C1-49AA-B671-9CD58A447E5A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869F9-D518-4115-AF24-A879956C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85CFC-8FF0-4150-8C02-EA4BB8CD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FFBD5-2E18-47E7-B123-70012AAF1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719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4BDD-CEA9-4ABF-AF8B-FC2CBE29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AE13-9D16-4524-9811-D92A9687862E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1EA9-2DFD-489F-9C71-3B6A78D6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B1305-A651-476F-A73A-95C27663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EBC3-94E5-42DE-891A-414C65792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7694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D544ED-FF69-426C-894F-16F850DF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B307-2DE8-4CD3-85DC-C5241E981D01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3E238-DF4B-4D82-9AE8-BF08B947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49C7A9-4ACF-4C19-AD6B-D889CA17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DF426-2DEA-4B09-8D66-D4078497C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56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F4C251-F494-4C3F-92DC-FB446B78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5680-8A00-40B9-80A5-E281CEF645E4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5BC1D-A7BF-4CCE-BACE-2328596B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6AB2E5-1092-412E-B162-CFC8FEA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3E8C-BFC7-46DB-B25C-1722E3C6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393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B08BBDD-1B52-4C85-A290-0614CD45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55C3-CA20-4E63-A391-5CE1A8524FD4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4D9C4B-D8AE-45D2-BECE-4188F028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72AB05-29E2-4862-AC8E-BE78E540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BC0AC-5D45-4A51-8599-48C6924CB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778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E322B0-0864-4AD7-A166-9CAF7C82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BF48-C779-43E0-8261-B0FFE113C12C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13D2F0-DEA6-4510-9EC1-0E9C744D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A114B-E34A-4479-A94B-D7912BD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B90D-435F-48A7-8F82-2BCB0E8FC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01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9647-959B-4DD3-97AA-E6914DE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CDA42-A096-4620-AB8E-A3113EC5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B296-9494-49D0-8901-16401D04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0CA1-4007-4E83-983F-F2BDE290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97E6D-60CD-4371-9584-FFC5F489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77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A150D-9A4C-449C-A93B-DCD5D0D0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F5E-01DD-48AC-A6EF-4A6E42F8DAC2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F8DF6A-8FFC-4D7B-9E04-FC7C0CE5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5D0C32-084E-42D0-B850-51AF6E87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CF04-A923-4C06-97E0-7CAC0E1EB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9392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61E4B-986D-4DF9-A88C-256BCBA5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DCED-FEFA-468E-9374-FF823EA07AE7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060C6-20C9-43BA-B3EE-9CC30D1F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58CE02-D321-4C35-B089-BAD147B2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92A27-F663-43B2-A14F-A7017A06E1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9273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0B2E0-DF8F-4960-A7B2-9C35208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5CEF-3EB4-4ABA-8EA3-A7F15F10C38A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F20BB-425D-46C9-9896-92ED55D7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D05FA-5704-4F7B-A108-62B673B7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AC3C5-FE79-446D-B57C-FF0A87DFA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722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AF80D-070E-4D8E-86F2-2056DA0C0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95EF-6B43-4773-8D4C-849F30CC73AA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A06B-69F4-4A10-91A0-11FE368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8731-E5F1-439C-A28E-254E2CD1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D905F-6E1F-44F1-8390-D3F487510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9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2585-081B-4309-B904-0AA8F880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6057-315E-4D15-A42E-BEA7E20C1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CFAF2-86DD-4F7B-B837-73E53E5F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4EA75-F714-444C-9ACC-475585CE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31F1D-FC4E-4C39-9AFD-660DCDC2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D1FFA-4E4D-458A-9532-AAE8F695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8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C840-E39E-4623-A3E3-143F09FD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E298-D4D8-4749-942F-F973B9EC5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2700-AADB-4E43-BECE-8F6C9CACB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2AFF6-F96A-490B-A9AE-2557717C7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C9E45-FA5D-455F-91C2-A6BDA0D42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DADF9-80F5-41BB-BEC6-A7E50713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27D85-53BC-4092-99FF-DD1EC46E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92199-B2B8-4BDC-98BA-2D4D3C23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CB66-8389-48A3-9339-9EA76BBBA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BD7B8C-EE50-41DD-9AB7-F2A8CA4C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99D2-D38D-4E6C-898A-F513542E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B184F-0A45-4EFF-87DE-E406188E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9A06F-CA06-4301-AE1A-AD1ADCA6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979F81-9DE9-49A3-9BF6-73D3B77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CDC7F-7391-4374-A91F-1EC946B1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3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A28E-896F-4E62-9E0D-5456BDEE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3A43-DF52-4C78-8726-3AD4F756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4C225-04D7-4ECD-8782-D926CA3A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A0849-EF0B-4E9E-9AA0-0A54327E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1B848-FAC9-4BBF-B3F8-BAE457D6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6A94-C33B-4649-A622-7FA70785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A1F3-C657-490E-9426-61416825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074FE-4CC7-49F4-827F-3F7ACC88F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FFC92-1C96-42DF-8701-B0494672D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59CDC-D979-4CAF-ABEC-96DD65A1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494A1-0DB8-4912-9BD4-66178ED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7E50-1D2E-4D88-AB7A-84F35A70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BF763-9B53-437E-819A-57A3E919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7BB4-45CB-430B-94E5-638867C1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D1786-13D6-4DEA-B4B2-F3DD01373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A5A-9CBA-46F9-83A5-C15379C1BC22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999D-25E6-4BE0-B14E-52C9910A1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65C-6FCF-4DB4-BA67-D6D21472D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C123B9C-170F-497F-ABC3-4B45AACB27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AE6915-6824-4422-8918-8B8EE89ADA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7527-B65D-4336-91B8-4C9121286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2414D-F2A1-42D3-98E6-2A25841BE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5AAB-B2C3-4E4B-8F5B-461C9F13A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418438F9-2164-40D6-9753-4D8EFD0E97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3597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92F1F4-344A-4BE5-A1FC-46D5A25F89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3EB188E-5179-4EC3-A285-664FF9370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DAC2C-D2DC-4898-821A-506551C0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1669F-3D5C-4982-A299-5880A6E49306}" type="datetimeFigureOut">
              <a:rPr lang="en-US"/>
              <a:pPr>
                <a:defRPr/>
              </a:pPr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9F304-0DD1-4AF7-AD7A-DD3E7A77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672B-6637-47D5-B776-458B54124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C00129-0062-428B-ADFF-3FF8317F3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95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2A68-D72F-4A7F-893A-8C2DFFB2E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UNIT 11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6B5E-04E3-495F-9F99-E96A02C23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LEARNERS </a:t>
            </a:r>
            <a:r>
              <a:rPr lang="en-US" dirty="0"/>
              <a:t>WITH LOW-INCIDENCE, MULTIPLE AND SEVERE DISABILITIES</a:t>
            </a:r>
          </a:p>
          <a:p>
            <a:r>
              <a:rPr lang="en-US" dirty="0"/>
              <a:t>Grammar and vocabulary 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14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1603195-DFDC-44D2-A1BF-860EF1F0C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EACA5E3-718E-4D1F-BEA7-1465741EB1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990601"/>
            <a:ext cx="8915400" cy="5135563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2"/>
                </a:solidFill>
              </a:rPr>
              <a:t>EXPRESSIONS OF TIME AND PLACE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here		there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this			that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today		that day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yesterday		the previous day/the day before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tomorrow		the next/following day/the day after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next month	the following month/the month after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last month		the previous month/the month before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three days ago	three days before/earlier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C6F1A6A-5636-4BEC-BF82-5E969ABF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en-US" sz="2800" b="1" dirty="0"/>
            </a:br>
            <a:r>
              <a:rPr lang="en-US" altLang="en-US" sz="2800" dirty="0"/>
              <a:t>EXERCISE VI page 72</a:t>
            </a:r>
            <a:br>
              <a:rPr lang="en-US" altLang="en-US" sz="2800" dirty="0"/>
            </a:br>
            <a:r>
              <a:rPr lang="en-US" altLang="en-US" sz="2800" dirty="0"/>
              <a:t>REPORT THE FOLLOWING SENTENCES.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CD87-16D1-4693-B636-4A895CE29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“The possible effects of </a:t>
            </a:r>
            <a:r>
              <a:rPr lang="en-US" dirty="0" err="1"/>
              <a:t>TBI</a:t>
            </a:r>
            <a:r>
              <a:rPr lang="en-US" dirty="0"/>
              <a:t> include a long list of learning and psychosocial problems.”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“Some people with </a:t>
            </a:r>
            <a:r>
              <a:rPr lang="en-US" dirty="0" err="1"/>
              <a:t>TBI</a:t>
            </a:r>
            <a:r>
              <a:rPr lang="en-US" dirty="0"/>
              <a:t> have recovered completely.”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“His brain damage wasn’t a result of an open head injury.”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 “Direct teaching and structured routines are used in addressing the needs of deaf-blind students.”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“Deaf-blind students don’t learn things </a:t>
            </a:r>
            <a:r>
              <a:rPr lang="en-US" dirty="0" err="1"/>
              <a:t>incidenatally</a:t>
            </a:r>
            <a:r>
              <a:rPr lang="en-US" dirty="0"/>
              <a:t>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“Communication must be the major educational need for deaf-blind students.”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“He had been diagnosed with </a:t>
            </a:r>
            <a:r>
              <a:rPr lang="en-US" dirty="0" err="1"/>
              <a:t>TBI</a:t>
            </a:r>
            <a:r>
              <a:rPr lang="en-US" dirty="0"/>
              <a:t> before he came to this school.”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“Education for deaf-blind students will be provided in residential schools.”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F81F-2DA7-4876-A19C-C300B718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EXERCISE VI page 72 -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030CB-D7AC-4C36-87ED-8A1E79040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000" dirty="0"/>
              <a:t>She </a:t>
            </a:r>
            <a:r>
              <a:rPr lang="en-US" sz="2000" dirty="0">
                <a:solidFill>
                  <a:srgbClr val="00B0F0"/>
                </a:solidFill>
              </a:rPr>
              <a:t>said</a:t>
            </a:r>
            <a:r>
              <a:rPr lang="en-US" sz="2000" dirty="0"/>
              <a:t> that the possible effects of TBI </a:t>
            </a:r>
            <a:r>
              <a:rPr lang="en-US" sz="2000" dirty="0">
                <a:solidFill>
                  <a:srgbClr val="00B0F0"/>
                </a:solidFill>
              </a:rPr>
              <a:t>included</a:t>
            </a:r>
            <a:r>
              <a:rPr lang="en-US" sz="2000" dirty="0"/>
              <a:t> a long list of learning and psychosocial problems. </a:t>
            </a:r>
          </a:p>
          <a:p>
            <a:pPr marL="457200" indent="-457200">
              <a:buAutoNum type="arabicPeriod"/>
            </a:pPr>
            <a:r>
              <a:rPr lang="en-GB" sz="2000" dirty="0"/>
              <a:t>They </a:t>
            </a:r>
            <a:r>
              <a:rPr lang="en-GB" sz="2000" dirty="0">
                <a:solidFill>
                  <a:srgbClr val="00B0F0"/>
                </a:solidFill>
              </a:rPr>
              <a:t>told us </a:t>
            </a:r>
            <a:r>
              <a:rPr lang="en-GB" sz="2000" dirty="0"/>
              <a:t>that some people with TBI </a:t>
            </a:r>
            <a:r>
              <a:rPr lang="en-GB" sz="2000" dirty="0">
                <a:solidFill>
                  <a:srgbClr val="00B0F0"/>
                </a:solidFill>
              </a:rPr>
              <a:t>had recovered </a:t>
            </a:r>
            <a:r>
              <a:rPr lang="en-GB" sz="2000" dirty="0"/>
              <a:t>completely. </a:t>
            </a:r>
          </a:p>
          <a:p>
            <a:pPr marL="457200" indent="-457200">
              <a:buAutoNum type="arabicPeriod"/>
            </a:pPr>
            <a:r>
              <a:rPr lang="en-GB" sz="2000" dirty="0"/>
              <a:t>He </a:t>
            </a:r>
            <a:r>
              <a:rPr lang="en-GB" sz="2000" dirty="0">
                <a:solidFill>
                  <a:srgbClr val="00B0F0"/>
                </a:solidFill>
              </a:rPr>
              <a:t>told us </a:t>
            </a:r>
            <a:r>
              <a:rPr lang="en-GB" sz="2000" dirty="0"/>
              <a:t>that his brain damage </a:t>
            </a:r>
            <a:r>
              <a:rPr lang="en-GB" sz="2000" dirty="0">
                <a:solidFill>
                  <a:srgbClr val="00B0F0"/>
                </a:solidFill>
              </a:rPr>
              <a:t>hadn’t been </a:t>
            </a:r>
            <a:r>
              <a:rPr lang="en-GB" sz="2000" dirty="0"/>
              <a:t>a result of an open head injury.</a:t>
            </a:r>
          </a:p>
          <a:p>
            <a:pPr marL="457200" indent="-457200">
              <a:buAutoNum type="arabicPeriod"/>
            </a:pPr>
            <a:r>
              <a:rPr lang="en-GB" sz="2000" dirty="0"/>
              <a:t>They </a:t>
            </a:r>
            <a:r>
              <a:rPr lang="en-GB" sz="2000" dirty="0">
                <a:solidFill>
                  <a:srgbClr val="00B0F0"/>
                </a:solidFill>
              </a:rPr>
              <a:t>said</a:t>
            </a:r>
            <a:r>
              <a:rPr lang="en-GB" sz="2000" dirty="0"/>
              <a:t> that direct teaching and structured routines </a:t>
            </a:r>
            <a:r>
              <a:rPr lang="en-GB" sz="2000" dirty="0">
                <a:solidFill>
                  <a:srgbClr val="00B0F0"/>
                </a:solidFill>
              </a:rPr>
              <a:t>were used </a:t>
            </a:r>
            <a:r>
              <a:rPr lang="en-GB" sz="2000" dirty="0"/>
              <a:t>in addressing the needs of deaf-blind students.</a:t>
            </a:r>
          </a:p>
          <a:p>
            <a:pPr marL="457200" indent="-457200">
              <a:buAutoNum type="arabicPeriod"/>
            </a:pPr>
            <a:r>
              <a:rPr lang="en-GB" sz="2000" dirty="0"/>
              <a:t>She </a:t>
            </a:r>
            <a:r>
              <a:rPr lang="en-GB" sz="2000" dirty="0">
                <a:solidFill>
                  <a:srgbClr val="00B0F0"/>
                </a:solidFill>
              </a:rPr>
              <a:t>said</a:t>
            </a:r>
            <a:r>
              <a:rPr lang="en-GB" sz="2000" dirty="0"/>
              <a:t> that deaf-blind students </a:t>
            </a:r>
            <a:r>
              <a:rPr lang="en-GB" sz="2000" dirty="0">
                <a:solidFill>
                  <a:srgbClr val="00B0F0"/>
                </a:solidFill>
              </a:rPr>
              <a:t>didn’t learn </a:t>
            </a:r>
            <a:r>
              <a:rPr lang="en-GB" sz="2000" dirty="0"/>
              <a:t>incidentally. </a:t>
            </a:r>
          </a:p>
          <a:p>
            <a:pPr marL="457200" indent="-457200">
              <a:buAutoNum type="arabicPeriod"/>
            </a:pPr>
            <a:r>
              <a:rPr lang="en-GB" sz="2000" dirty="0"/>
              <a:t>They told us that communication </a:t>
            </a:r>
            <a:r>
              <a:rPr lang="en-GB" sz="2000" dirty="0">
                <a:solidFill>
                  <a:srgbClr val="00B0F0"/>
                </a:solidFill>
              </a:rPr>
              <a:t>must/had to be </a:t>
            </a:r>
            <a:r>
              <a:rPr lang="en-GB" sz="2000" dirty="0"/>
              <a:t>the major educational need for deaf-blind students.</a:t>
            </a:r>
          </a:p>
          <a:p>
            <a:pPr marL="457200" indent="-457200">
              <a:buAutoNum type="arabicPeriod"/>
            </a:pPr>
            <a:r>
              <a:rPr lang="en-GB" sz="2000" dirty="0"/>
              <a:t>He </a:t>
            </a:r>
            <a:r>
              <a:rPr lang="en-GB" sz="2000" dirty="0">
                <a:solidFill>
                  <a:srgbClr val="00B0F0"/>
                </a:solidFill>
              </a:rPr>
              <a:t>said</a:t>
            </a:r>
            <a:r>
              <a:rPr lang="en-GB" sz="2000" dirty="0"/>
              <a:t> that he had been diagnosed with TBI before he </a:t>
            </a:r>
            <a:r>
              <a:rPr lang="en-GB" sz="2000" dirty="0">
                <a:solidFill>
                  <a:srgbClr val="00B0F0"/>
                </a:solidFill>
              </a:rPr>
              <a:t>had come </a:t>
            </a:r>
            <a:r>
              <a:rPr lang="en-GB" sz="2000" dirty="0"/>
              <a:t>to </a:t>
            </a:r>
            <a:r>
              <a:rPr lang="en-GB" sz="2000" dirty="0">
                <a:solidFill>
                  <a:srgbClr val="00B0F0"/>
                </a:solidFill>
              </a:rPr>
              <a:t>that</a:t>
            </a:r>
            <a:r>
              <a:rPr lang="en-GB" sz="2000" dirty="0"/>
              <a:t> school.</a:t>
            </a:r>
          </a:p>
          <a:p>
            <a:pPr marL="457200" indent="-457200">
              <a:buAutoNum type="arabicPeriod"/>
            </a:pPr>
            <a:r>
              <a:rPr lang="en-GB" sz="2000" dirty="0"/>
              <a:t>She </a:t>
            </a:r>
            <a:r>
              <a:rPr lang="en-GB" sz="2000" dirty="0">
                <a:solidFill>
                  <a:srgbClr val="00B0F0"/>
                </a:solidFill>
              </a:rPr>
              <a:t>said</a:t>
            </a:r>
            <a:r>
              <a:rPr lang="en-GB" sz="2000" dirty="0"/>
              <a:t> that education for deaf-blind students </a:t>
            </a:r>
            <a:r>
              <a:rPr lang="en-GB" sz="2000" dirty="0">
                <a:solidFill>
                  <a:srgbClr val="00B0F0"/>
                </a:solidFill>
              </a:rPr>
              <a:t>would be </a:t>
            </a:r>
            <a:r>
              <a:rPr lang="en-GB" sz="2000" dirty="0"/>
              <a:t>provided in residential schools. </a:t>
            </a:r>
          </a:p>
        </p:txBody>
      </p:sp>
    </p:spTree>
    <p:extLst>
      <p:ext uri="{BB962C8B-B14F-4D97-AF65-F5344CB8AC3E}">
        <p14:creationId xmlns:p14="http://schemas.microsoft.com/office/powerpoint/2010/main" val="361389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32EF11-7DF1-4A6F-B336-3956BA3A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VOCABULARY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54168-CBA4-408D-AC7C-78AF177A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text on pages 70 and 71.</a:t>
            </a:r>
          </a:p>
          <a:p>
            <a:r>
              <a:rPr lang="en-US" dirty="0"/>
              <a:t>Refer to page 73 (Vocabulary) for any new words or phrases.</a:t>
            </a:r>
          </a:p>
          <a:p>
            <a:r>
              <a:rPr lang="en-US" dirty="0"/>
              <a:t>Do exercises III and IV on page 71.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75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9F71-325F-4D0D-AF11-855B98BA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III page 71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GB" sz="2800" b="1" dirty="0"/>
              <a:t>FILL IN THE TABLE WITH THE MISSING WORDS AND EXPRESSIONS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7C6E4ACD-F906-4E7F-A2CC-5B7CACBF65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869641"/>
              </p:ext>
            </p:extLst>
          </p:nvPr>
        </p:nvGraphicFramePr>
        <p:xfrm>
          <a:off x="838200" y="1825625"/>
          <a:ext cx="10515597" cy="257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86067873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927582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817037653"/>
                    </a:ext>
                  </a:extLst>
                </a:gridCol>
              </a:tblGrid>
              <a:tr h="629166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SENSE</a:t>
                      </a:r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LOSS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782780"/>
                  </a:ext>
                </a:extLst>
              </a:tr>
              <a:tr h="62916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Noun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Adjective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578670"/>
                  </a:ext>
                </a:extLst>
              </a:tr>
              <a:tr h="682707">
                <a:tc>
                  <a:txBody>
                    <a:bodyPr/>
                    <a:lstStyle/>
                    <a:p>
                      <a:r>
                        <a:rPr lang="en-US" i="1" dirty="0"/>
                        <a:t>sight (vision)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blindness</a:t>
                      </a:r>
                      <a:endParaRPr lang="en-GB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blind</a:t>
                      </a:r>
                      <a:endParaRPr lang="en-GB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241820"/>
                  </a:ext>
                </a:extLst>
              </a:tr>
              <a:tr h="62916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hearing</a:t>
                      </a:r>
                      <a:endParaRPr lang="en-GB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deafness</a:t>
                      </a:r>
                      <a:endParaRPr lang="en-GB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deaf</a:t>
                      </a:r>
                      <a:endParaRPr lang="en-GB" i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6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33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53D1-7E85-48F9-A73E-643AF9672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IV page 71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US" sz="2800" b="1" dirty="0"/>
              <a:t>DEFINE THE FOLLOWING EXPRESSIONS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74615-70C6-4608-BA5D-8177DE9B5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dirty="0"/>
              <a:t>low-incidence disabilities – </a:t>
            </a:r>
            <a:r>
              <a:rPr lang="en-GB" dirty="0">
                <a:solidFill>
                  <a:srgbClr val="00B050"/>
                </a:solidFill>
              </a:rPr>
              <a:t>disabilities which occur infrequently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multiple disabilities – </a:t>
            </a:r>
            <a:r>
              <a:rPr lang="en-GB" dirty="0">
                <a:solidFill>
                  <a:srgbClr val="00B050"/>
                </a:solidFill>
              </a:rPr>
              <a:t>more disabilities in one individual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severe – </a:t>
            </a:r>
            <a:r>
              <a:rPr lang="en-GB" dirty="0">
                <a:solidFill>
                  <a:srgbClr val="00B050"/>
                </a:solidFill>
              </a:rPr>
              <a:t>very serious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TBI – </a:t>
            </a:r>
            <a:r>
              <a:rPr lang="en-GB" dirty="0">
                <a:solidFill>
                  <a:srgbClr val="00B050"/>
                </a:solidFill>
              </a:rPr>
              <a:t>traumatic brain injury; a brain damage that results from open or closed head injury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open head injuries – </a:t>
            </a:r>
            <a:r>
              <a:rPr lang="en-GB" dirty="0">
                <a:solidFill>
                  <a:srgbClr val="00B050"/>
                </a:solidFill>
              </a:rPr>
              <a:t>injuries that result from a penetrating head wound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closed head injuries – </a:t>
            </a:r>
            <a:r>
              <a:rPr lang="en-GB" dirty="0">
                <a:solidFill>
                  <a:srgbClr val="00B050"/>
                </a:solidFill>
              </a:rPr>
              <a:t>injuries caused by internal compression or stretching of neural tissues within the head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deaf-blindness – </a:t>
            </a:r>
            <a:r>
              <a:rPr lang="en-GB" dirty="0">
                <a:solidFill>
                  <a:srgbClr val="00B050"/>
                </a:solidFill>
              </a:rPr>
              <a:t>a significant impairment in both hearing and seeing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orientation and mobility – </a:t>
            </a:r>
            <a:r>
              <a:rPr lang="en-GB" dirty="0">
                <a:solidFill>
                  <a:srgbClr val="00B050"/>
                </a:solidFill>
              </a:rPr>
              <a:t>ability to move through the environment</a:t>
            </a:r>
            <a:endParaRPr lang="en-GB" dirty="0"/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structured routines – </a:t>
            </a:r>
            <a:r>
              <a:rPr lang="en-GB" dirty="0">
                <a:solidFill>
                  <a:srgbClr val="00B050"/>
                </a:solidFill>
              </a:rPr>
              <a:t>simple, clear tasks which students repeat daily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89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962C94-F9D9-4436-852B-3249CD48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GRAMMAR</a:t>
            </a:r>
            <a:br>
              <a:rPr lang="en-GB" dirty="0"/>
            </a:br>
            <a:r>
              <a:rPr lang="en-GB" dirty="0"/>
              <a:t>REPORTED STATEMENTS</a:t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39252-C8A6-4D3E-8974-933D43E81D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(page 73)</a:t>
            </a:r>
          </a:p>
        </p:txBody>
      </p:sp>
    </p:spTree>
    <p:extLst>
      <p:ext uri="{BB962C8B-B14F-4D97-AF65-F5344CB8AC3E}">
        <p14:creationId xmlns:p14="http://schemas.microsoft.com/office/powerpoint/2010/main" val="123760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40B734F-91E7-40E4-8B31-37A5B1D12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INDIRECT SPEECH – REPORTING STATEMENTS</a:t>
            </a:r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0C54A589-5A13-4E3F-AEF1-880D214A2C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/>
              <a:t>	“I </a:t>
            </a:r>
            <a:r>
              <a:rPr lang="en-US" altLang="en-US" sz="2800">
                <a:solidFill>
                  <a:schemeClr val="tx2"/>
                </a:solidFill>
              </a:rPr>
              <a:t>am going</a:t>
            </a:r>
            <a:r>
              <a:rPr lang="en-US" altLang="en-US" sz="2800"/>
              <a:t>”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She said she </a:t>
            </a:r>
            <a:r>
              <a:rPr lang="en-US" altLang="en-US" sz="2800">
                <a:solidFill>
                  <a:schemeClr val="tx2"/>
                </a:solidFill>
              </a:rPr>
              <a:t>was going</a:t>
            </a:r>
            <a:r>
              <a:rPr lang="en-US" altLang="en-US" sz="2800"/>
              <a:t>.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	“She </a:t>
            </a:r>
            <a:r>
              <a:rPr lang="en-US" altLang="en-US" sz="2800">
                <a:solidFill>
                  <a:schemeClr val="tx2"/>
                </a:solidFill>
              </a:rPr>
              <a:t>has passed</a:t>
            </a:r>
            <a:r>
              <a:rPr lang="en-US" altLang="en-US" sz="2800"/>
              <a:t> her exam”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She told me she </a:t>
            </a:r>
            <a:r>
              <a:rPr lang="en-US" altLang="en-US" sz="2800">
                <a:solidFill>
                  <a:schemeClr val="tx2"/>
                </a:solidFill>
              </a:rPr>
              <a:t>had passed</a:t>
            </a:r>
            <a:r>
              <a:rPr lang="en-US" altLang="en-US" sz="2800"/>
              <a:t> her exam.</a:t>
            </a:r>
          </a:p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>
              <a:buFontTx/>
              <a:buNone/>
            </a:pPr>
            <a:r>
              <a:rPr lang="en-US" altLang="en-US" sz="2800"/>
              <a:t>	“I </a:t>
            </a:r>
            <a:r>
              <a:rPr lang="en-US" altLang="en-US" sz="2800">
                <a:solidFill>
                  <a:schemeClr val="tx2"/>
                </a:solidFill>
              </a:rPr>
              <a:t>didn’t go</a:t>
            </a:r>
            <a:r>
              <a:rPr lang="en-US" altLang="en-US" sz="2800"/>
              <a:t> to work yesterday.”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	Paul said he </a:t>
            </a:r>
            <a:r>
              <a:rPr lang="en-US" altLang="en-US" sz="2800">
                <a:solidFill>
                  <a:schemeClr val="tx2"/>
                </a:solidFill>
              </a:rPr>
              <a:t>hadn’t gone</a:t>
            </a:r>
            <a:r>
              <a:rPr lang="en-US" altLang="en-US" sz="2800"/>
              <a:t> to work the day before.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8DB8457-71AD-44DE-AD80-E6A73881D4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D2ACD5A-673C-4C3E-921B-BEBD1987B6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We usually use reporting verbs </a:t>
            </a:r>
            <a:r>
              <a:rPr lang="en-US" altLang="en-US">
                <a:solidFill>
                  <a:schemeClr val="tx2"/>
                </a:solidFill>
              </a:rPr>
              <a:t>SAY</a:t>
            </a:r>
            <a:r>
              <a:rPr lang="en-US" altLang="en-US"/>
              <a:t> and </a:t>
            </a:r>
            <a:r>
              <a:rPr lang="en-US" altLang="en-US">
                <a:solidFill>
                  <a:schemeClr val="tx2"/>
                </a:solidFill>
              </a:rPr>
              <a:t>TELL</a:t>
            </a:r>
            <a:r>
              <a:rPr lang="en-US" altLang="en-US"/>
              <a:t> in the past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SAY doesn’t have an indirect object: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She </a:t>
            </a:r>
            <a:r>
              <a:rPr lang="en-US" altLang="en-US">
                <a:solidFill>
                  <a:schemeClr val="tx2"/>
                </a:solidFill>
              </a:rPr>
              <a:t>said</a:t>
            </a:r>
            <a:r>
              <a:rPr lang="en-US" altLang="en-US"/>
              <a:t> she was going.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TELL must have an indirect object – TELL SOMEONE: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She </a:t>
            </a:r>
            <a:r>
              <a:rPr lang="en-US" altLang="en-US">
                <a:solidFill>
                  <a:schemeClr val="tx2"/>
                </a:solidFill>
              </a:rPr>
              <a:t>told me</a:t>
            </a:r>
            <a:r>
              <a:rPr lang="en-US" altLang="en-US"/>
              <a:t> she had passed her exam.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C572F35-1988-4922-9773-4190EC663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We often change the tense of the original verb: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789C7D4-8F75-4822-A246-FDE818B109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tx2"/>
                </a:solidFill>
              </a:rPr>
              <a:t>PRESENT		PAST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am/is/are		was/were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take		took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is taking		was taking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tx2"/>
                </a:solidFill>
              </a:rPr>
              <a:t>PRESENT		PAST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	PERFECT		PERFECT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have taken		had taken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tx2"/>
                </a:solidFill>
              </a:rPr>
              <a:t>PAST SIMPLE		PAST PERFECT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took			had taken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  <p:sp>
        <p:nvSpPr>
          <p:cNvPr id="4100" name="Line 7">
            <a:extLst>
              <a:ext uri="{FF2B5EF4-FFF2-40B4-BE49-F238E27FC236}">
                <a16:creationId xmlns:a16="http://schemas.microsoft.com/office/drawing/2014/main" id="{4503BECC-6947-4FC2-8CA9-73AC41052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810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Line 9">
            <a:extLst>
              <a:ext uri="{FF2B5EF4-FFF2-40B4-BE49-F238E27FC236}">
                <a16:creationId xmlns:a16="http://schemas.microsoft.com/office/drawing/2014/main" id="{BA72AFE3-E592-44B1-99A8-851AF9EE7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Line 10">
            <a:extLst>
              <a:ext uri="{FF2B5EF4-FFF2-40B4-BE49-F238E27FC236}">
                <a16:creationId xmlns:a16="http://schemas.microsoft.com/office/drawing/2014/main" id="{22D82CB1-814B-464A-82F1-ED7764A541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C188DBC2-B9A9-459D-AF7E-09CA02919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45927BA-31D3-4115-8E93-BADDABB744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MODALS</a:t>
            </a:r>
          </a:p>
          <a:p>
            <a:pPr eaLnBrk="1" hangingPunct="1">
              <a:buFontTx/>
              <a:buNone/>
            </a:pPr>
            <a:r>
              <a:rPr lang="en-US" altLang="en-US"/>
              <a:t>	will		would</a:t>
            </a:r>
          </a:p>
          <a:p>
            <a:pPr eaLnBrk="1" hangingPunct="1">
              <a:buFontTx/>
              <a:buNone/>
            </a:pPr>
            <a:r>
              <a:rPr lang="en-US" altLang="en-US"/>
              <a:t>	can	could</a:t>
            </a:r>
          </a:p>
          <a:p>
            <a:pPr eaLnBrk="1" hangingPunct="1">
              <a:buFontTx/>
              <a:buNone/>
            </a:pPr>
            <a:r>
              <a:rPr lang="en-US" altLang="en-US"/>
              <a:t>	may	might</a:t>
            </a:r>
          </a:p>
          <a:p>
            <a:pPr eaLnBrk="1" hangingPunct="1">
              <a:buFontTx/>
              <a:buNone/>
            </a:pPr>
            <a:r>
              <a:rPr lang="en-US" altLang="en-US"/>
              <a:t>	must	had 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706</Words>
  <Application>Microsoft Office PowerPoint</Application>
  <PresentationFormat>Widescreen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1_Office Theme</vt:lpstr>
      <vt:lpstr>2_Office Theme</vt:lpstr>
      <vt:lpstr>UNIT 11</vt:lpstr>
      <vt:lpstr>VOCABULARY</vt:lpstr>
      <vt:lpstr>Exercise III page 71 (Key) FILL IN THE TABLE WITH THE MISSING WORDS AND EXPRESSIONS</vt:lpstr>
      <vt:lpstr>Exercise IV page 71 (Key) DEFINE THE FOLLOWING EXPRESSIONS</vt:lpstr>
      <vt:lpstr>GRAMMAR REPORTED STATEMENTS </vt:lpstr>
      <vt:lpstr>INDIRECT SPEECH – REPORTING STATEMENTS</vt:lpstr>
      <vt:lpstr>PowerPoint Presentation</vt:lpstr>
      <vt:lpstr>We often change the tense of the original verb:</vt:lpstr>
      <vt:lpstr>PowerPoint Presentation</vt:lpstr>
      <vt:lpstr>PowerPoint Presentation</vt:lpstr>
      <vt:lpstr> EXERCISE VI page 72 REPORT THE FOLLOWING SENTENCES. </vt:lpstr>
      <vt:lpstr>EXERCISE VI page 72 -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</dc:title>
  <dc:creator>Maja Otanjac</dc:creator>
  <cp:lastModifiedBy>Maja Otanjac</cp:lastModifiedBy>
  <cp:revision>15</cp:revision>
  <dcterms:created xsi:type="dcterms:W3CDTF">2020-03-23T15:52:21Z</dcterms:created>
  <dcterms:modified xsi:type="dcterms:W3CDTF">2020-03-23T17:03:22Z</dcterms:modified>
</cp:coreProperties>
</file>